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6"/>
  </p:notesMasterIdLst>
  <p:handoutMasterIdLst>
    <p:handoutMasterId r:id="rId47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288" r:id="rId41"/>
    <p:sldId id="289" r:id="rId42"/>
    <p:sldId id="320" r:id="rId43"/>
    <p:sldId id="274" r:id="rId44"/>
    <p:sldId id="329" r:id="rId4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5" d="100"/>
          <a:sy n="75" d="100"/>
        </p:scale>
        <p:origin x="118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MG99/Final-project/blob/298bd834b4812422768adab9de56ced7a62a58c5/labs-jupyter-spacex-data_wrangling_jupyterlite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MG99/Final-project/blob/f05cef84686f5fa5d333bd6a7b2586107494063b/jupyter-labs-eda-dataviz.ipynb.jupyterlite%20(1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MG99/Final-project/blob/f05cef84686f5fa5d333bd6a7b2586107494063b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MG99/Final-project/blob/8930fa6799758096d5560bc8408ab0760f188679/lab_jupyter_launch_site_location.jupyterlite%20(3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MG99/Final-project/blob/43cbb27b7bd1e2e6351d23bbfd79eb82439da7ef/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MG99/Final-project/blob/298bd834b4812422768adab9de56ced7a62a58c5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MG99/Final-project/blob/298bd834b4812422768adab9de56ced7a62a58c5/jupyter-labs-webscraping%20(1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Francisco Molina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Gambin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16/11/2022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were processed with data analysis and training labels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 of launches from the different places and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frequence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the orbits was calculated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then we saved to a csv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https://github.com/FranMG99/Final-project/blob/298bd834b4812422768adab9de56ced7a62a58c5/labs-jupyter-spacex-data_wrangling_jupyterlite.jupyterlite.ipynb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74DA5B2-C686-771F-F720-A8C89B054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491" y="4769109"/>
            <a:ext cx="2853881" cy="208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49153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 used a bar plot chart and a line plot chart to observe which orbit have higher success rate and to observe that the success rate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sinc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e2013  kept increasing till 2020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https://github.com/FranMG99/Final-project/blob/f05cef84686f5fa5d333bd6a7b2586107494063b/jupyter-labs-eda-dataviz.ipynb.jupyterlite%20(1).ipynb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477CD10-70FE-B3A3-E94B-597305419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28" y="4001294"/>
            <a:ext cx="4850765" cy="265099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61203A2-BB10-AE88-DBA3-1B940C333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404" y="4001293"/>
            <a:ext cx="4742567" cy="265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/>
              </a:rPr>
              <a:t>Names of unique launch sites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/>
              </a:rPr>
              <a:t>Total payload mass carried by boosters launched by NASA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/>
              </a:rPr>
              <a:t>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/>
              </a:rPr>
              <a:t>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/>
              </a:rPr>
              <a:t>Failed landing outcomes in drone ship, booster version and launch site names</a:t>
            </a:r>
            <a:endParaRPr lang="en-US" sz="18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https://github.com/FranMG99/Final-project/blob/f05cef84686f5fa5d333bd6a7b2586107494063b/jupyter-labs-eda-sql-coursera_sqllite.ipynb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marked all launch sites, and added map objects such as markers, circles, lines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assigned the feature launch outcomes (failure or success) to class 0 and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identified which launch sites have relatively high success rate, using color-labeled marker clusters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calculated the distances between a launch site to its proximities.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https://github.com/FranMG99/Final-project/blob/8930fa6799758096d5560bc8408ab0760f188679/lab_jupyter_launch_site_location.jupyterlite%20(3).ipynb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 don’t know why the maps are not shown even that I have the notebook trusted so I put the pics in a pdf in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too.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loaded the data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pandas, transformed the data,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splitted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data into training and testing.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built different machine learning models and 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accuracy as the metric for the model and improved the model using feature engineering and algorithm tuning.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Add the GitHub URL of your completed predictive analysis lab,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https://github.com/FranMG99/Final-project/blob/43cbb27b7bd1e2e6351d23bbfd79eb82439da7ef/SpaceX_Machine_Learning_Prediction_Part_5.jupyterlite.ipynb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6EA3D3C-3EAB-F6B8-BC40-F0BD161EE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25" y="1510665"/>
            <a:ext cx="53530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679AA1A-C488-668D-2F21-7E44F75B9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12" y="2233612"/>
            <a:ext cx="10467975" cy="239077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2177F97-9304-F2D1-B647-A50DD44514E9}"/>
              </a:ext>
            </a:extLst>
          </p:cNvPr>
          <p:cNvSpPr txBox="1"/>
          <p:nvPr/>
        </p:nvSpPr>
        <p:spPr>
          <a:xfrm>
            <a:off x="907731" y="4955648"/>
            <a:ext cx="1046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more </a:t>
            </a:r>
            <a:r>
              <a:rPr lang="es-ES" dirty="0" err="1"/>
              <a:t>amount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fligst</a:t>
            </a:r>
            <a:r>
              <a:rPr lang="es-ES" dirty="0"/>
              <a:t> </a:t>
            </a:r>
            <a:r>
              <a:rPr lang="es-ES" dirty="0" err="1"/>
              <a:t>increase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success</a:t>
            </a:r>
            <a:r>
              <a:rPr lang="es-ES" dirty="0"/>
              <a:t> </a:t>
            </a:r>
            <a:r>
              <a:rPr lang="es-ES" dirty="0" err="1"/>
              <a:t>rate</a:t>
            </a:r>
            <a:r>
              <a:rPr lang="es-ES" dirty="0"/>
              <a:t> in a </a:t>
            </a:r>
            <a:r>
              <a:rPr lang="es-ES" dirty="0" err="1"/>
              <a:t>launch</a:t>
            </a:r>
            <a:r>
              <a:rPr lang="es-ES" dirty="0"/>
              <a:t> site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8090" y="4000157"/>
            <a:ext cx="10525125" cy="148624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i="0" dirty="0">
                <a:effectLst/>
                <a:latin typeface="-apple-system"/>
              </a:rPr>
              <a:t>Now if you observe Payload Vs. Launch Site scatter point chart you will find for the VAFB-SLC launch site there are no rockets launched for heavy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643D34-E54C-7A91-77E0-12A191B85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" y="1549082"/>
            <a:ext cx="105251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four are the ones with more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0767F7E-B325-C4AD-6ABC-C5DB249C8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988" y="1603533"/>
            <a:ext cx="6401067" cy="357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98891" y="4289557"/>
            <a:ext cx="10515600" cy="160324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i="0" dirty="0">
                <a:effectLst/>
                <a:latin typeface="-apple-system"/>
              </a:rPr>
              <a:t>You should see that in the LEO orbit the Success appears related to the number of flights; on the other hand, there seems to be no relationship between flight number when in GTO orbit.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232D1FB-B034-9CDF-28EF-C62F174CA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7" y="1718125"/>
            <a:ext cx="1048702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790440"/>
            <a:ext cx="10534649" cy="80772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l"/>
            <a:r>
              <a:rPr lang="en-US" sz="1600" b="0" i="0" dirty="0">
                <a:effectLst/>
                <a:latin typeface="-apple-system"/>
              </a:rPr>
              <a:t>With heavy payloads the successful landing or positive landing rate are more for </a:t>
            </a:r>
            <a:r>
              <a:rPr lang="en-US" sz="1600" b="0" i="0" dirty="0" err="1">
                <a:effectLst/>
                <a:latin typeface="-apple-system"/>
              </a:rPr>
              <a:t>Polar,LEO</a:t>
            </a:r>
            <a:r>
              <a:rPr lang="en-US" sz="1600" b="0" i="0" dirty="0">
                <a:effectLst/>
                <a:latin typeface="-apple-system"/>
              </a:rPr>
              <a:t> and ISS.</a:t>
            </a:r>
          </a:p>
          <a:p>
            <a:pPr algn="l"/>
            <a:r>
              <a:rPr lang="en-US" sz="1600" b="0" i="0" dirty="0">
                <a:effectLst/>
                <a:latin typeface="-apple-system"/>
              </a:rPr>
              <a:t>However, for GTO we cannot distinguish this well as both positive landing rate and negative landing(unsuccessful mission) are both there here.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6117A9A-17DB-DFC7-C0E4-B6E3F7123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2314575"/>
            <a:ext cx="105346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latin typeface="-apple-system"/>
              </a:rPr>
              <a:t>Y</a:t>
            </a:r>
            <a:r>
              <a:rPr lang="en-US" sz="1600" b="0" i="0" dirty="0">
                <a:effectLst/>
                <a:latin typeface="-apple-system"/>
              </a:rPr>
              <a:t>ou can observe that the success rate since 2013 kept increasing till 2020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27F0C36-C96B-47DC-D921-210E6F08D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280" y="1522254"/>
            <a:ext cx="6045153" cy="33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different launch site names are: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KSC LC-39A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CCAFS LC-40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CCAFS SLC-40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VAFB SLC-4E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C786194-29EA-466A-C6B2-4456E7EA5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705128"/>
            <a:ext cx="4604629" cy="242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Mass is 45596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 is 2928.4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dates of the first successful landing outcome on ground pad was 2015-12-22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066597-52FF-0EA4-371A-697240D3D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150" y="2915602"/>
            <a:ext cx="2879090" cy="259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Successful: 100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Failure: 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45063"/>
            <a:ext cx="10395829" cy="467428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trough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C72DF85-B5B9-0D76-819E-6D7095AA7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282" y="2444967"/>
            <a:ext cx="24288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9489D0-19D9-FA7A-A96D-D895A1DE2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55" y="3027998"/>
            <a:ext cx="405765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50C019C-D24B-5B88-9B82-F60DEF005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245" y="3224213"/>
            <a:ext cx="25717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EA71C5D-F43C-12F3-FEAE-F9EDFFD38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92" y="1392478"/>
            <a:ext cx="9530080" cy="492687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ED9370C-E9A8-AA18-C5AC-95819B849D9F}"/>
              </a:ext>
            </a:extLst>
          </p:cNvPr>
          <p:cNvSpPr txBox="1"/>
          <p:nvPr/>
        </p:nvSpPr>
        <p:spPr>
          <a:xfrm>
            <a:off x="884255" y="5325626"/>
            <a:ext cx="836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launches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dots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FA62E1-DC06-BB61-71B2-256B5EFF3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36111"/>
            <a:ext cx="5924550" cy="49911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2C34FF1-AD39-2009-E57E-99A8E79725B2}"/>
              </a:ext>
            </a:extLst>
          </p:cNvPr>
          <p:cNvSpPr txBox="1"/>
          <p:nvPr/>
        </p:nvSpPr>
        <p:spPr>
          <a:xfrm>
            <a:off x="7516167" y="2170444"/>
            <a:ext cx="2562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launches</a:t>
            </a:r>
            <a:r>
              <a:rPr lang="es-ES" dirty="0"/>
              <a:t> in california. Green </a:t>
            </a:r>
            <a:r>
              <a:rPr lang="es-ES" dirty="0" err="1"/>
              <a:t>means</a:t>
            </a:r>
            <a:r>
              <a:rPr lang="es-ES" dirty="0"/>
              <a:t> </a:t>
            </a:r>
            <a:r>
              <a:rPr lang="es-ES" dirty="0" err="1"/>
              <a:t>successful</a:t>
            </a:r>
            <a:r>
              <a:rPr lang="es-ES" dirty="0"/>
              <a:t> and red </a:t>
            </a:r>
            <a:r>
              <a:rPr lang="es-ES" dirty="0" err="1"/>
              <a:t>failure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86D3BA-F7FB-7D17-EA00-6550C9DFD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3" y="1285875"/>
            <a:ext cx="5938838" cy="21431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4B9629F-E18B-0F26-38AA-905897DBA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162" y="1285875"/>
            <a:ext cx="2886075" cy="27051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35CCBA6-D853-3B85-A234-3FBA0068A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05" y="3429000"/>
            <a:ext cx="4324350" cy="19335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31B025F-5CA0-D01F-BF0F-4A38C86847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197" y="3990975"/>
            <a:ext cx="1733550" cy="16764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C0A956D-CD6A-F75D-582E-F155EF30AE98}"/>
              </a:ext>
            </a:extLst>
          </p:cNvPr>
          <p:cNvSpPr txBox="1"/>
          <p:nvPr/>
        </p:nvSpPr>
        <p:spPr>
          <a:xfrm>
            <a:off x="2361363" y="2552281"/>
            <a:ext cx="267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Distance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coastline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543218A-0F06-6AF6-F8E4-0EA98E85D04F}"/>
              </a:ext>
            </a:extLst>
          </p:cNvPr>
          <p:cNvSpPr txBox="1"/>
          <p:nvPr/>
        </p:nvSpPr>
        <p:spPr>
          <a:xfrm>
            <a:off x="509905" y="5362575"/>
            <a:ext cx="208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Distance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highway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F09140A-0611-D79A-D9FA-A8A136AF14F2}"/>
              </a:ext>
            </a:extLst>
          </p:cNvPr>
          <p:cNvSpPr txBox="1"/>
          <p:nvPr/>
        </p:nvSpPr>
        <p:spPr>
          <a:xfrm>
            <a:off x="9495692" y="2172772"/>
            <a:ext cx="178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Distance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train</a:t>
            </a:r>
            <a:r>
              <a:rPr lang="es-ES" dirty="0"/>
              <a:t> </a:t>
            </a:r>
            <a:r>
              <a:rPr lang="es-ES" dirty="0" err="1"/>
              <a:t>station</a:t>
            </a: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2191455-3F3A-05CC-620B-6524A1BCE7FA}"/>
              </a:ext>
            </a:extLst>
          </p:cNvPr>
          <p:cNvSpPr txBox="1"/>
          <p:nvPr/>
        </p:nvSpPr>
        <p:spPr>
          <a:xfrm>
            <a:off x="7566409" y="4863402"/>
            <a:ext cx="1838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Distance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Orlando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4F444DC-74FE-17BF-C606-CE873FA6F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2" y="1838325"/>
            <a:ext cx="10391775" cy="31813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11F67AF-BF6F-08D9-8E26-2F7BE5F61528}"/>
              </a:ext>
            </a:extLst>
          </p:cNvPr>
          <p:cNvSpPr txBox="1"/>
          <p:nvPr/>
        </p:nvSpPr>
        <p:spPr>
          <a:xfrm>
            <a:off x="900112" y="5456255"/>
            <a:ext cx="386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says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decision</a:t>
            </a:r>
            <a:r>
              <a:rPr lang="es-ES" dirty="0"/>
              <a:t> </a:t>
            </a:r>
            <a:r>
              <a:rPr lang="es-ES" dirty="0" err="1"/>
              <a:t>tree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most</a:t>
            </a:r>
            <a:r>
              <a:rPr lang="es-ES" dirty="0"/>
              <a:t> </a:t>
            </a:r>
            <a:r>
              <a:rPr lang="es-ES" dirty="0" err="1"/>
              <a:t>accurate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06B68BF-16FB-96B5-BBEF-812439B14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25" y="1510665"/>
            <a:ext cx="5353050" cy="462915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07CC6A8-0C1E-9ECA-23FE-A2049186FA9F}"/>
              </a:ext>
            </a:extLst>
          </p:cNvPr>
          <p:cNvSpPr txBox="1"/>
          <p:nvPr/>
        </p:nvSpPr>
        <p:spPr>
          <a:xfrm>
            <a:off x="6545706" y="2542652"/>
            <a:ext cx="376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shows that the classifier can distinguish between the different classes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734028" y="1432560"/>
            <a:ext cx="10533411" cy="459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s-ES" sz="1600" i="0" dirty="0" err="1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Space</a:t>
            </a:r>
            <a:r>
              <a:rPr lang="es-ES" sz="160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s-ES" sz="1600" i="0" dirty="0" err="1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Exploration</a:t>
            </a:r>
            <a:r>
              <a:rPr lang="es-ES" sz="160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Technologies Corp., conocida como SpaceX, es una empresa </a:t>
            </a:r>
            <a:r>
              <a:rPr lang="es-ES" sz="1600" i="0" u="none" strike="noStrike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estadounidense</a:t>
            </a:r>
            <a:r>
              <a:rPr lang="es-ES" sz="160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 de fabricación aeroespacial y de servicios de transporte espacial con sede en </a:t>
            </a:r>
            <a:r>
              <a:rPr lang="es-ES" sz="1600" i="0" u="none" strike="noStrike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Hawthorne (California)</a:t>
            </a:r>
            <a:r>
              <a:rPr lang="es-ES" sz="160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. Fue fundada en 2002 por </a:t>
            </a:r>
            <a:r>
              <a:rPr lang="es-ES" sz="1600" i="0" u="none" strike="noStrike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Elon Musk</a:t>
            </a:r>
            <a:r>
              <a:rPr lang="es-ES" sz="160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 con el objetivo de reducir los costes de viajar al espacio para facilitar la </a:t>
            </a:r>
            <a:r>
              <a:rPr lang="es-ES" sz="1600" i="0" u="none" strike="noStrike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colonización de Marte</a:t>
            </a:r>
            <a:r>
              <a:rPr lang="es-ES" sz="160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.​ SpaceX ha desarrollado varios vehículos de lanzamiento, la constelación </a:t>
            </a:r>
            <a:r>
              <a:rPr lang="es-ES" sz="1600" dirty="0" err="1">
                <a:solidFill>
                  <a:schemeClr val="tx1"/>
                </a:solidFill>
                <a:latin typeface="Abadi" panose="020B0604020104020204" pitchFamily="34" charset="0"/>
              </a:rPr>
              <a:t>Starlink</a:t>
            </a:r>
            <a:r>
              <a:rPr lang="es-ES" sz="160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la nave de carga </a:t>
            </a:r>
            <a:r>
              <a:rPr lang="es-ES" sz="1600" dirty="0">
                <a:solidFill>
                  <a:schemeClr val="tx1"/>
                </a:solidFill>
                <a:latin typeface="Abadi" panose="020B0604020104020204" pitchFamily="34" charset="0"/>
              </a:rPr>
              <a:t>Dragon</a:t>
            </a:r>
            <a:r>
              <a:rPr lang="es-ES" sz="160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 y llevado astronautas a la </a:t>
            </a:r>
            <a:r>
              <a:rPr lang="es-ES" sz="1600" dirty="0">
                <a:solidFill>
                  <a:schemeClr val="tx1"/>
                </a:solidFill>
                <a:latin typeface="Abadi" panose="020B0604020104020204" pitchFamily="34" charset="0"/>
              </a:rPr>
              <a:t>Estación Espacial Internacional</a:t>
            </a:r>
            <a:r>
              <a:rPr lang="es-ES" sz="160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 en la </a:t>
            </a:r>
            <a:r>
              <a:rPr lang="es-ES" sz="1600" dirty="0">
                <a:solidFill>
                  <a:schemeClr val="tx1"/>
                </a:solidFill>
                <a:latin typeface="Abadi" panose="020B0604020104020204" pitchFamily="34" charset="0"/>
              </a:rPr>
              <a:t>Dragon 2</a:t>
            </a: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2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Factors to determine a successful land of the rocket</a:t>
            </a:r>
          </a:p>
          <a:p>
            <a:pPr lvl="2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to determine a successful rate of successful landing </a:t>
            </a:r>
          </a:p>
          <a:p>
            <a:pPr lvl="2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Conditions needed for a successful landing program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48091" y="1674235"/>
            <a:ext cx="5903913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 number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flighst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at a launch site means that greater is the success rate at a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Launch success rate started to increase in 2013 till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</a:t>
            </a:r>
            <a:r>
              <a:rPr lang="en-US" sz="2200" dirty="0">
                <a:latin typeface="Abadi" panose="020B0604020104020204" pitchFamily="34" charset="0"/>
              </a:rPr>
              <a:t>ES-L1, GEO, HEO, SSO, VLEO had the most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had the most successful launches of any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classifier is the best algorithm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API and  web scraping from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WIkipedia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 hot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enconding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to categorical features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Data collection was made with get request in SpaceX API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Then,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used using 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function call and then turned to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datraframe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normalize()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Then, cleaned data and checked missing values and fill missing values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Also, web scrapping from Wikipedia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For extracting and HTML table and convert it to pandas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hlinkClick r:id="rId3"/>
              </a:rPr>
              <a:t>https://github.com/FranMG99/Final-project/blob/298bd834b4812422768adab9de56ced7a62a58c5/jupyter-labs-spacex-data-collection-api.ipynb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6EF3CCC-EA3F-5970-C3A2-9436261D3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825" y="1621416"/>
            <a:ext cx="6633175" cy="43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https://github.com/FranMG99/Final-project/blob/298bd834b4812422768adab9de56ced7a62a58c5/jupyter-labs-webscraping%20(1).ipynb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 dirty="0">
              <a:cs typeface="Calibri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5B2B43-7C64-C535-8DAE-124F1AFE1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649" y="1617663"/>
            <a:ext cx="6896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1897</TotalTime>
  <Words>1488</Words>
  <Application>Microsoft Office PowerPoint</Application>
  <PresentationFormat>Panorámica</PresentationFormat>
  <Paragraphs>202</Paragraphs>
  <Slides>41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9" baseType="lpstr">
      <vt:lpstr>Abadi</vt:lpstr>
      <vt:lpstr>-apple-system</vt:lpstr>
      <vt:lpstr>Arial</vt:lpstr>
      <vt:lpstr>Calibri</vt:lpstr>
      <vt:lpstr>Calibri Light</vt:lpstr>
      <vt:lpstr>IBM Plex Mono SemiBold</vt:lpstr>
      <vt:lpstr>IBM Plex Mono Text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Francisco Molina Gambín</cp:lastModifiedBy>
  <cp:revision>200</cp:revision>
  <dcterms:created xsi:type="dcterms:W3CDTF">2021-04-29T18:58:34Z</dcterms:created>
  <dcterms:modified xsi:type="dcterms:W3CDTF">2022-11-18T11:25:12Z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